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4"/>
  </p:notesMasterIdLst>
  <p:handoutMasterIdLst>
    <p:handoutMasterId r:id="rId35"/>
  </p:handoutMasterIdLst>
  <p:sldIdLst>
    <p:sldId id="256" r:id="rId5"/>
    <p:sldId id="320" r:id="rId6"/>
    <p:sldId id="627" r:id="rId7"/>
    <p:sldId id="629" r:id="rId8"/>
    <p:sldId id="651" r:id="rId9"/>
    <p:sldId id="653" r:id="rId10"/>
    <p:sldId id="276" r:id="rId11"/>
    <p:sldId id="637" r:id="rId12"/>
    <p:sldId id="628" r:id="rId13"/>
    <p:sldId id="662" r:id="rId14"/>
    <p:sldId id="630" r:id="rId15"/>
    <p:sldId id="632" r:id="rId16"/>
    <p:sldId id="633" r:id="rId17"/>
    <p:sldId id="634" r:id="rId18"/>
    <p:sldId id="611" r:id="rId19"/>
    <p:sldId id="624" r:id="rId20"/>
    <p:sldId id="323" r:id="rId21"/>
    <p:sldId id="639" r:id="rId22"/>
    <p:sldId id="655" r:id="rId23"/>
    <p:sldId id="656" r:id="rId24"/>
    <p:sldId id="645" r:id="rId25"/>
    <p:sldId id="657" r:id="rId26"/>
    <p:sldId id="658" r:id="rId27"/>
    <p:sldId id="659" r:id="rId28"/>
    <p:sldId id="661" r:id="rId29"/>
    <p:sldId id="660" r:id="rId30"/>
    <p:sldId id="641" r:id="rId31"/>
    <p:sldId id="636" r:id="rId32"/>
    <p:sldId id="654" r:id="rId33"/>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86412" autoAdjust="0"/>
  </p:normalViewPr>
  <p:slideViewPr>
    <p:cSldViewPr snapToGrid="0" showGuides="1">
      <p:cViewPr varScale="1">
        <p:scale>
          <a:sx n="104" d="100"/>
          <a:sy n="104" d="100"/>
        </p:scale>
        <p:origin x="379" y="91"/>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4/3/2022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4/3/2022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Research software has unique challenges as compared to traditional software.  Research software explores areas where we don't yet know the expected outcome.  After all the "expected" behavior has been checked, we have to rely on domain experts to help validate the model and iterate on design.</a:t>
            </a:r>
          </a:p>
          <a:p>
            <a:r>
              <a:rPr lang="en-US" sz="1200" kern="1200" dirty="0">
                <a:solidFill>
                  <a:schemeClr val="tx1"/>
                </a:solidFill>
                <a:effectLst/>
                <a:latin typeface="+mn-lt"/>
                <a:ea typeface="+mn-ea"/>
                <a:cs typeface="+mn-cs"/>
              </a:rPr>
              <a:t>Legacy codes have more definite expected behaviors, but, if the tests have been lost in the mists of time, adding tests is a difficult problem.  Often, it can be difficult to tell how parts of the code interact, and what everything is supposed to be </a:t>
            </a:r>
            <a:r>
              <a:rPr lang="en-US" sz="1200" kern="1200" dirty="0" err="1">
                <a:solidFill>
                  <a:schemeClr val="tx1"/>
                </a:solidFill>
                <a:effectLst/>
                <a:latin typeface="+mn-lt"/>
                <a:ea typeface="+mn-ea"/>
                <a:cs typeface="+mn-cs"/>
              </a:rPr>
              <a:t>doing.n</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When trying to release a code, the challenges are different still.  Usually, what is wanted is a thorough code review to verify that each part of the code addresses its intended use case.  Verification is a very cost effective way to ensure that code defects don't get through.</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7943588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is divided into two parts. In the first part, I’ll introduce some testing concepts and terminology, talk about some of the challenges of testing in the context of scientific computing, and then show you a simple example of how you can set up a Python project with testing, as well as how to use </a:t>
            </a:r>
            <a:r>
              <a:rPr lang="en-US" sz="1200" kern="1200" dirty="0" err="1">
                <a:solidFill>
                  <a:schemeClr val="tx1"/>
                </a:solidFill>
                <a:effectLst/>
                <a:latin typeface="+mn-lt"/>
                <a:ea typeface="+mn-ea"/>
                <a:cs typeface="+mn-cs"/>
              </a:rPr>
              <a:t>CMake’s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for a C/C++ project. In the second part, I’ll walk through how to use a testing methodology on a larger and more complex project.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presentation will, hopefully, have some useful advice for each of the following groups.  The first group are those new to software testing who will find advice for getting started.  The second group are those working with legacy projects needing a testing system as well as practitioners looking to improve their testing strategy should benefit from definitions in this half, as well as examples in the second half.</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846859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is a lot of theory and associated terminology about testing that can be confusing. For this tutorial we are focusing on “dynamic testing”, which is testing by executing the code itself. Often tests are also separated into “functional” and ”non-functional” types. Functional testing is systematic testing against requirements or specifications, while non-functional testing is related to how the program operates or behaves, such as if it can complete a task in a certain amount of time or if there are any security weaknesses or vulnerabilities. </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547545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For scientific computing, verification aims to ensure that the code is a correct representation of an underlying mathematical model. Thus verification will involve comparing model solutions to reference solutions, checking for convergence, etc.  The aim of software validation is to determine if the code meets the customer’s needs, so requires system-level or acceptance testing to be performed. Validation in scientific computing is more complex. It involves determining the accuracy of the model by comparing outputs with experimental results. It may also involve using the computational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Testing is required at many points during the software development lifecycle. But when do you actually write tests? Often testing is left until last. The code is written and then tests are added either to meet requirements, or to address deficiencies, or perhaps a bug has been encountered and the vendor requires tests the demonstrate the issue. However rather than adding tests as an afterthought, best practice in software engineering encourages tests to be written before the code. This is known as test driven development. One of the advantages of this approach is that developers think about what it means for the program to be correct, not just what it should do. Another advantage is that the tests become the specification. There are some challenges to this approach however...</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3800058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methodology has been found to be successful broadly across the software engineering community. First a test describing an aspect of the program is written. The tests a run, and this new test will fail because the feature doesn't exist. Just enough code to make the test pass is then written. We do this to ensure that we're not implementing more functionality than the test will be able to check. The tests are re-run and additional code changes made until the test passes. Once the test passes, the code is refactored to tidy it up, remove any redundant code, and make sure it conforms to any project requirements. </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4208872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bssw-tutorial/hello-numerical-world-tdd"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9416767"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sz="2400" u="sng" dirty="0">
                <a:solidFill>
                  <a:srgbClr val="000000"/>
                </a:solidFill>
              </a:rPr>
              <a:t>Rinku Gupta</a:t>
            </a:r>
            <a:r>
              <a:rPr lang="en-US" sz="2400" dirty="0">
                <a:solidFill>
                  <a:srgbClr val="000000"/>
                </a:solidFill>
              </a:rPr>
              <a:t> </a:t>
            </a:r>
            <a:r>
              <a:rPr lang="en-US" sz="2000" dirty="0">
                <a:solidFill>
                  <a:srgbClr val="000000"/>
                </a:solidFill>
              </a:rPr>
              <a:t>(she/her)</a:t>
            </a:r>
            <a:br>
              <a:rPr lang="en-US" sz="2000" dirty="0">
                <a:solidFill>
                  <a:srgbClr val="000000"/>
                </a:solidFill>
              </a:rPr>
            </a:br>
            <a:r>
              <a:rPr lang="en-US" sz="2000" dirty="0">
                <a:solidFill>
                  <a:srgbClr val="000000"/>
                </a:solidFill>
              </a:rPr>
              <a:t>Argonne National Laboratory</a:t>
            </a:r>
            <a:endParaRPr lang="en-US" sz="1800" dirty="0">
              <a:solidFill>
                <a:srgbClr val="000000"/>
              </a:solidFill>
            </a:endParaRPr>
          </a:p>
          <a:p>
            <a:pPr>
              <a:spcBef>
                <a:spcPts val="2800"/>
              </a:spcBef>
            </a:pPr>
            <a:r>
              <a:rPr lang="en-US" sz="2000" dirty="0"/>
              <a:t>Better Scientific Software tutorial @ Improving Scientific Software 2022</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
        <p:nvSpPr>
          <p:cNvPr id="5" name="TextBox 4">
            <a:extLst>
              <a:ext uri="{FF2B5EF4-FFF2-40B4-BE49-F238E27FC236}">
                <a16:creationId xmlns:a16="http://schemas.microsoft.com/office/drawing/2014/main" id="{5CCD9EA0-AFAA-4509-ADFD-A851CBDD4CFA}"/>
              </a:ext>
            </a:extLst>
          </p:cNvPr>
          <p:cNvSpPr txBox="1"/>
          <p:nvPr/>
        </p:nvSpPr>
        <p:spPr>
          <a:xfrm>
            <a:off x="10853486" y="5907131"/>
            <a:ext cx="1335339" cy="276999"/>
          </a:xfrm>
          <a:prstGeom prst="rect">
            <a:avLst/>
          </a:prstGeom>
          <a:noFill/>
        </p:spPr>
        <p:txBody>
          <a:bodyPr wrap="square">
            <a:spAutoFit/>
          </a:bodyPr>
          <a:lstStyle/>
          <a:p>
            <a:r>
              <a:rPr lang="en-US" sz="1200" dirty="0">
                <a:solidFill>
                  <a:srgbClr val="000000"/>
                </a:solidFill>
                <a:effectLst/>
                <a:latin typeface="+mn-lt"/>
                <a:ea typeface="Calibri" panose="020F0502020204030204" pitchFamily="34" charset="0"/>
                <a:cs typeface="Calibri" panose="020F0502020204030204" pitchFamily="34" charset="0"/>
              </a:rPr>
              <a:t>LA-UR-21-25675</a:t>
            </a:r>
            <a:endParaRPr lang="en-US" sz="1200" dirty="0">
              <a:latin typeface="+mn-lt"/>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7"/>
            <a:ext cx="11369809" cy="3301538"/>
          </a:xfrm>
        </p:spPr>
        <p:txBody>
          <a:bodyPr>
            <a:normAutofit/>
          </a:bodyPr>
          <a:lstStyle/>
          <a:p>
            <a:pPr>
              <a:lnSpc>
                <a:spcPct val="110000"/>
              </a:lnSpc>
            </a:pPr>
            <a:r>
              <a:rPr lang="en-US" sz="2800" dirty="0"/>
              <a:t>Write a single test</a:t>
            </a:r>
            <a:r>
              <a:rPr lang="en-US" sz="2800" baseline="30000" dirty="0"/>
              <a:t>1</a:t>
            </a:r>
            <a:r>
              <a:rPr lang="en-US" sz="2800" dirty="0"/>
              <a: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294827" y="1464226"/>
            <a:ext cx="484732"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240177"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CBDD7630-0C7C-2B49-9495-EA1D5E677257}"/>
              </a:ext>
            </a:extLst>
          </p:cNvPr>
          <p:cNvSpPr txBox="1"/>
          <p:nvPr/>
        </p:nvSpPr>
        <p:spPr>
          <a:xfrm>
            <a:off x="387852" y="6016910"/>
            <a:ext cx="7176730" cy="433965"/>
          </a:xfrm>
          <a:prstGeom prst="rect">
            <a:avLst/>
          </a:prstGeom>
          <a:noFill/>
        </p:spPr>
        <p:txBody>
          <a:bodyPr wrap="square" lIns="118872" tIns="91440" rIns="118872" bIns="91440" rtlCol="0" anchor="ctr" anchorCtr="0">
            <a:spAutoFit/>
          </a:bodyPr>
          <a:lstStyle/>
          <a:p>
            <a:pPr algn="l">
              <a:lnSpc>
                <a:spcPct val="90000"/>
              </a:lnSpc>
            </a:pPr>
            <a:r>
              <a:rPr lang="en-US" sz="1800" baseline="30000" dirty="0"/>
              <a:t>1</a:t>
            </a:r>
            <a:r>
              <a:rPr lang="en-US" b="0" i="0" u="none" strike="noStrike" dirty="0">
                <a:solidFill>
                  <a:srgbClr val="000000"/>
                </a:solidFill>
                <a:effectLst/>
                <a:latin typeface="Calibri" panose="020F0502020204030204" pitchFamily="34" charset="0"/>
              </a:rPr>
              <a:t>In numerical methods there are times when a single test may not suffice</a:t>
            </a:r>
            <a:endParaRPr lang="en-US" dirty="0"/>
          </a:p>
        </p:txBody>
      </p:sp>
      <p:sp>
        <p:nvSpPr>
          <p:cNvPr id="11" name="Oval 10">
            <a:extLst>
              <a:ext uri="{FF2B5EF4-FFF2-40B4-BE49-F238E27FC236}">
                <a16:creationId xmlns:a16="http://schemas.microsoft.com/office/drawing/2014/main" id="{6C2D7F93-9C3D-8548-B623-FC486B8DC76E}"/>
              </a:ext>
            </a:extLst>
          </p:cNvPr>
          <p:cNvSpPr/>
          <p:nvPr/>
        </p:nvSpPr>
        <p:spPr>
          <a:xfrm>
            <a:off x="345024" y="2235428"/>
            <a:ext cx="342452" cy="105767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2" name="Triangle 11">
            <a:extLst>
              <a:ext uri="{FF2B5EF4-FFF2-40B4-BE49-F238E27FC236}">
                <a16:creationId xmlns:a16="http://schemas.microsoft.com/office/drawing/2014/main" id="{E79CB977-A5A9-5046-8D04-D67529B2394F}"/>
              </a:ext>
            </a:extLst>
          </p:cNvPr>
          <p:cNvSpPr/>
          <p:nvPr/>
        </p:nvSpPr>
        <p:spPr>
          <a:xfrm rot="10800000" flipH="1">
            <a:off x="590830" y="2731049"/>
            <a:ext cx="166168" cy="142751"/>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973394"/>
            <a:ext cx="11655564" cy="5086778"/>
          </a:xfrm>
        </p:spPr>
        <p:txBody>
          <a:bodyPr/>
          <a:lstStyle/>
          <a:p>
            <a:pPr indent="-319971">
              <a:lnSpc>
                <a:spcPct val="100000"/>
              </a:lnSpc>
            </a:pPr>
            <a:r>
              <a:rPr lang="en-US" sz="2400" dirty="0">
                <a:latin typeface="Arial" panose="020B0604020202020204" pitchFamily="34" charset="0"/>
                <a:cs typeface="Arial" panose="020B0604020202020204" pitchFamily="34" charset="0"/>
              </a:rPr>
              <a:t>Exploratory Software</a:t>
            </a:r>
          </a:p>
          <a:p>
            <a:pPr lvl="1" indent="-319971">
              <a:lnSpc>
                <a:spcPct val="100000"/>
              </a:lnSpc>
            </a:pPr>
            <a:r>
              <a:rPr lang="en-US" sz="2400" dirty="0">
                <a:latin typeface="Arial" panose="020B0604020202020204" pitchFamily="34" charset="0"/>
              </a:rPr>
              <a:t>Implies one does not know the outcome</a:t>
            </a:r>
          </a:p>
          <a:p>
            <a:pPr lvl="1" indent="-319971">
              <a:lnSpc>
                <a:spcPct val="100000"/>
              </a:lnSpc>
            </a:pPr>
            <a:r>
              <a:rPr lang="en-US" sz="2400" dirty="0">
                <a:latin typeface="Arial" panose="020B0604020202020204" pitchFamily="34" charset="0"/>
              </a:rPr>
              <a:t>Still determining where model is valid</a:t>
            </a:r>
          </a:p>
          <a:p>
            <a:pPr lvl="1" indent="-319971">
              <a:lnSpc>
                <a:spcPct val="100000"/>
              </a:lnSpc>
            </a:pPr>
            <a:r>
              <a:rPr lang="en-US" sz="2400" dirty="0">
                <a:latin typeface="Arial" panose="020B0604020202020204" pitchFamily="34" charset="0"/>
              </a:rPr>
              <a:t>Validation from domain experts feeds back into design</a:t>
            </a:r>
          </a:p>
          <a:p>
            <a:pPr indent="-319971">
              <a:lnSpc>
                <a:spcPct val="100000"/>
              </a:lnSpc>
            </a:pPr>
            <a:r>
              <a:rPr lang="en-US" sz="2400" dirty="0">
                <a:latin typeface="Arial" panose="020B0604020202020204" pitchFamily="34" charset="0"/>
                <a:cs typeface="Arial" panose="020B0604020202020204" pitchFamily="34" charset="0"/>
              </a:rPr>
              <a:t>Legacy Codes</a:t>
            </a:r>
          </a:p>
          <a:p>
            <a:pPr lvl="1" indent="-319971">
              <a:lnSpc>
                <a:spcPct val="100000"/>
              </a:lnSpc>
            </a:pPr>
            <a:r>
              <a:rPr lang="en-US" sz="2400" dirty="0">
                <a:latin typeface="Arial" panose="020B0604020202020204" pitchFamily="34" charset="0"/>
              </a:rPr>
              <a:t>Original verification has been lost in the mists of time.</a:t>
            </a:r>
          </a:p>
          <a:p>
            <a:pPr lvl="1" indent="-319971">
              <a:lnSpc>
                <a:spcPct val="100000"/>
              </a:lnSpc>
            </a:pPr>
            <a:r>
              <a:rPr lang="en-US" sz="2400" dirty="0">
                <a:latin typeface="Arial" panose="020B0604020202020204" pitchFamily="34" charset="0"/>
              </a:rPr>
              <a:t>Assumptions, conditions, interactions unknown: “Bad code or necessary evil?”</a:t>
            </a:r>
          </a:p>
          <a:p>
            <a:pPr indent="-319971">
              <a:lnSpc>
                <a:spcPct val="100000"/>
              </a:lnSpc>
            </a:pPr>
            <a:r>
              <a:rPr lang="en-US" sz="2400" dirty="0">
                <a:latin typeface="Arial" panose="020B0604020202020204" pitchFamily="34" charset="0"/>
                <a:cs typeface="Arial" panose="020B0604020202020204" pitchFamily="34" charset="0"/>
              </a:rPr>
              <a:t>Releasing Codes</a:t>
            </a:r>
          </a:p>
          <a:p>
            <a:pPr lvl="1" indent="-319971">
              <a:lnSpc>
                <a:spcPct val="100000"/>
              </a:lnSpc>
            </a:pPr>
            <a:r>
              <a:rPr lang="en-US" sz="2400" dirty="0">
                <a:latin typeface="Arial" panose="020B0604020202020204" pitchFamily="34" charset="0"/>
              </a:rPr>
              <a:t>Code review to check scope of problem, solution, and documentation.</a:t>
            </a:r>
          </a:p>
          <a:p>
            <a:pPr lvl="1" indent="-319971">
              <a:lnSpc>
                <a:spcPct val="100000"/>
              </a:lnSpc>
            </a:pPr>
            <a:r>
              <a:rPr lang="en-US" sz="2400" dirty="0">
                <a:latin typeface="Arial" panose="020B0604020202020204" pitchFamily="34" charset="0"/>
              </a:rPr>
              <a:t>Verification before product release is a cost-effective way to prevent defects from getting through.</a:t>
            </a:r>
          </a:p>
        </p:txBody>
      </p:sp>
    </p:spTree>
    <p:extLst>
      <p:ext uri="{BB962C8B-B14F-4D97-AF65-F5344CB8AC3E}">
        <p14:creationId xmlns:p14="http://schemas.microsoft.com/office/powerpoint/2010/main" val="366273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r>
              <a:rPr lang="en-US" sz="2400" dirty="0"/>
              <a:t> / </a:t>
            </a:r>
            <a:r>
              <a:rPr lang="en-US" sz="2400" dirty="0" err="1"/>
              <a:t>pFUnit</a:t>
            </a:r>
            <a:r>
              <a:rPr lang="en-US" sz="2400" dirty="0"/>
              <a:t> / </a:t>
            </a:r>
            <a:r>
              <a:rPr lang="en-US" sz="2400" dirty="0" err="1"/>
              <a:t>FlashTest</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Hello Numerical World Example (heat equation)</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917076"/>
            <a:ext cx="10051153"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https://github.com/bssw-tutorial/hello-numerical-world</a:t>
            </a:r>
            <a:endParaRPr lang="en-US" sz="22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do we add new kernels using test driven development?</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5016758"/>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cd </a:t>
            </a:r>
            <a:r>
              <a:rPr lang="en-US" sz="2000" dirty="0" err="1">
                <a:solidFill>
                  <a:schemeClr val="bg1">
                    <a:lumMod val="95000"/>
                  </a:schemeClr>
                </a:solidFill>
              </a:rPr>
              <a:t>tdd</a:t>
            </a:r>
            <a:r>
              <a:rPr lang="en-US" sz="2000" dirty="0">
                <a:solidFill>
                  <a:schemeClr val="bg1">
                    <a:lumMod val="95000"/>
                  </a:schemeClr>
                </a:solidFill>
              </a:rPr>
              <a:t>-example</a:t>
            </a:r>
          </a:p>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Patricia A. Grubel, Rinku K. Gupta, and David M. Rogers, Better Scientific Software tutorial, in Improving Scientific Software conference, online, 2022. DOI: </a:t>
            </a:r>
            <a:r>
              <a:rPr lang="en-US" sz="1600" b="1" dirty="0">
                <a:hlinkClick r:id="rId4"/>
              </a:rPr>
              <a:t>10.6084/m9.figshare</a:t>
            </a:r>
            <a:r>
              <a:rPr lang="en-US" sz="1600" b="1">
                <a:hlinkClick r:id="rId4"/>
              </a:rPr>
              <a:t>.19416767</a:t>
            </a:r>
            <a:endParaRPr lang="en-US" sz="1600" b="1"/>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ensure arguments are correct, bad cases detected,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test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2361779"/>
            <a:ext cx="11372472" cy="1569660"/>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68 </a:t>
            </a:r>
          </a:p>
          <a:p>
            <a:r>
              <a:rPr lang="en-US" sz="1600" dirty="0">
                <a:solidFill>
                  <a:schemeClr val="bg1">
                    <a:lumMod val="95000"/>
                  </a:schemeClr>
                </a:solidFill>
                <a:latin typeface="Monaco" pitchFamily="2" charset="77"/>
              </a:rPr>
              <a:t> 69 extern bool</a:t>
            </a:r>
          </a:p>
          <a:p>
            <a:r>
              <a:rPr lang="en-US" sz="1600" dirty="0">
                <a:solidFill>
                  <a:schemeClr val="bg1">
                    <a:lumMod val="95000"/>
                  </a:schemeClr>
                </a:solidFill>
                <a:latin typeface="Monaco" pitchFamily="2" charset="77"/>
              </a:rPr>
              <a:t> 70 update_solution_upwind15(int n,</a:t>
            </a:r>
          </a:p>
          <a:p>
            <a:r>
              <a:rPr lang="en-US" sz="1600" dirty="0">
                <a:solidFill>
                  <a:schemeClr val="bg1">
                    <a:lumMod val="95000"/>
                  </a:schemeClr>
                </a:solidFill>
                <a:latin typeface="Monaco" pitchFamily="2" charset="77"/>
              </a:rPr>
              <a:t> 71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72     Double alpha, Double dx, Double dt,</a:t>
            </a:r>
          </a:p>
          <a:p>
            <a:r>
              <a:rPr lang="en-US" sz="1600" dirty="0">
                <a:solidFill>
                  <a:schemeClr val="bg1">
                    <a:lumMod val="95000"/>
                  </a:schemeClr>
                </a:solidFill>
                <a:latin typeface="Monaco" pitchFamily="2" charset="77"/>
              </a:rPr>
              <a:t> 73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4" y="1463033"/>
            <a:ext cx="8085900" cy="560193"/>
          </a:xfrm>
        </p:spPr>
        <p:txBody>
          <a:bodyPr/>
          <a:lstStyle/>
          <a:p>
            <a:r>
              <a:rPr lang="en-US" dirty="0"/>
              <a:t>Edit</a:t>
            </a:r>
            <a:r>
              <a:rPr lang="en-US" dirty="0">
                <a:solidFill>
                  <a:schemeClr val="tx2"/>
                </a:solidFill>
                <a:latin typeface="Menlo" panose="020B0609030804020204" pitchFamily="49" charset="0"/>
                <a:ea typeface="Menlo" panose="020B0609030804020204" pitchFamily="49" charset="0"/>
                <a:cs typeface="Menlo" panose="020B0609030804020204" pitchFamily="49" charset="0"/>
              </a:rPr>
              <a:t>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4" y="4496221"/>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91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5439655"/>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133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134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135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136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
        <p:nvSpPr>
          <p:cNvPr id="10" name="Rectangle 9">
            <a:extLst>
              <a:ext uri="{FF2B5EF4-FFF2-40B4-BE49-F238E27FC236}">
                <a16:creationId xmlns:a16="http://schemas.microsoft.com/office/drawing/2014/main" id="{7A74F6A1-7398-8C48-87BB-5F4C7CED562D}"/>
              </a:ext>
            </a:extLst>
          </p:cNvPr>
          <p:cNvSpPr/>
          <p:nvPr/>
        </p:nvSpPr>
        <p:spPr>
          <a:xfrm>
            <a:off x="567605" y="1026374"/>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cd ..</a:t>
            </a:r>
          </a:p>
        </p:txBody>
      </p:sp>
    </p:spTree>
    <p:extLst>
      <p:ext uri="{BB962C8B-B14F-4D97-AF65-F5344CB8AC3E}">
        <p14:creationId xmlns:p14="http://schemas.microsoft.com/office/powerpoint/2010/main" val="36969835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productive software team is always checking their work.</a:t>
            </a:r>
          </a:p>
          <a:p>
            <a:pPr lvl="1"/>
            <a:r>
              <a:rPr lang="en-US" sz="2400" dirty="0"/>
              <a:t>Take time to recognize these checks and harden them into “real,” repeatable tests.</a:t>
            </a:r>
          </a:p>
          <a:p>
            <a:r>
              <a:rPr lang="en-US" sz="2800" dirty="0"/>
              <a:t>Test layout should mirror the logical structure of your code.</a:t>
            </a:r>
          </a:p>
          <a:p>
            <a:pPr lvl="1"/>
            <a:r>
              <a:rPr lang="en-US" sz="2400" dirty="0"/>
              <a:t>Test each module, being aware of module to module dependencies.</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Context</a:t>
            </a:r>
          </a:p>
          <a:p>
            <a:r>
              <a:rPr lang="en-US" dirty="0"/>
              <a:t>Challenges</a:t>
            </a:r>
          </a:p>
          <a:p>
            <a:r>
              <a:rPr lang="en-US" dirty="0"/>
              <a:t>Simple Examples</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Walkthrough</a:t>
            </a:r>
          </a:p>
        </p:txBody>
      </p:sp>
    </p:spTree>
    <p:extLst>
      <p:ext uri="{BB962C8B-B14F-4D97-AF65-F5344CB8AC3E}">
        <p14:creationId xmlns:p14="http://schemas.microsoft.com/office/powerpoint/2010/main" val="425215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Audiences for this presentation</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800" dirty="0">
                <a:latin typeface="Arial" panose="020B0604020202020204" pitchFamily="34" charset="0"/>
                <a:cs typeface="Arial" panose="020B0604020202020204" pitchFamily="34" charset="0"/>
              </a:rPr>
              <a:t>New to testing / beginning development on a new project</a:t>
            </a:r>
          </a:p>
          <a:p>
            <a:pPr lvl="1" indent="-319971">
              <a:lnSpc>
                <a:spcPct val="120000"/>
              </a:lnSpc>
            </a:pPr>
            <a:r>
              <a:rPr lang="en-US" sz="2600" dirty="0">
                <a:latin typeface="Arial" panose="020B0604020202020204" pitchFamily="34" charset="0"/>
              </a:rPr>
              <a:t>Helpful terminology and starting points for how to get going</a:t>
            </a:r>
            <a:endParaRPr lang="en-US" sz="2600" dirty="0">
              <a:latin typeface="Arial" panose="020B0604020202020204" pitchFamily="34" charset="0"/>
              <a:cs typeface="Arial" panose="020B0604020202020204" pitchFamily="34" charset="0"/>
            </a:endParaRPr>
          </a:p>
          <a:p>
            <a:pPr indent="-319971">
              <a:lnSpc>
                <a:spcPct val="120000"/>
              </a:lnSpc>
            </a:pPr>
            <a:r>
              <a:rPr lang="en-US" sz="2800" dirty="0">
                <a:latin typeface="Arial" panose="020B0604020202020204" pitchFamily="34" charset="0"/>
                <a:cs typeface="Arial" panose="020B0604020202020204" pitchFamily="34" charset="0"/>
              </a:rPr>
              <a:t>Working with a legacy project that needs testing</a:t>
            </a:r>
          </a:p>
          <a:p>
            <a:pPr lvl="1" indent="-319971">
              <a:lnSpc>
                <a:spcPct val="120000"/>
              </a:lnSpc>
            </a:pPr>
            <a:r>
              <a:rPr lang="en-US" sz="2600" dirty="0">
                <a:latin typeface="Arial" panose="020B0604020202020204" pitchFamily="34" charset="0"/>
                <a:cs typeface="Arial" panose="020B0604020202020204" pitchFamily="34" charset="0"/>
              </a:rPr>
              <a:t>Integrating a test framework and writing tests</a:t>
            </a:r>
          </a:p>
          <a:p>
            <a:pPr indent="-319971">
              <a:lnSpc>
                <a:spcPct val="120000"/>
              </a:lnSpc>
            </a:pPr>
            <a:r>
              <a:rPr lang="en-US" sz="2800" dirty="0">
                <a:latin typeface="Arial" panose="020B0604020202020204" pitchFamily="34" charset="0"/>
                <a:cs typeface="Arial" panose="020B0604020202020204" pitchFamily="34" charset="0"/>
              </a:rPr>
              <a:t>Improving testing practices on an existing project</a:t>
            </a:r>
          </a:p>
          <a:p>
            <a:pPr lvl="1" indent="-319971">
              <a:lnSpc>
                <a:spcPct val="120000"/>
              </a:lnSpc>
            </a:pPr>
            <a:r>
              <a:rPr lang="en-US" sz="2600" dirty="0">
                <a:latin typeface="Arial" panose="020B0604020202020204" pitchFamily="34" charset="0"/>
              </a:rPr>
              <a:t>Different testing strategies and how to approach test driven development</a:t>
            </a:r>
            <a:endParaRPr 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21882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Testing types and terminology</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400" dirty="0">
                <a:latin typeface="Arial" panose="020B0604020202020204" pitchFamily="34" charset="0"/>
                <a:cs typeface="Arial" panose="020B0604020202020204" pitchFamily="34" charset="0"/>
              </a:rPr>
              <a:t>There are many different testing techniques and associated terminology</a:t>
            </a:r>
          </a:p>
          <a:p>
            <a:pPr lvl="1" indent="-319971">
              <a:lnSpc>
                <a:spcPct val="120000"/>
              </a:lnSpc>
            </a:pPr>
            <a:r>
              <a:rPr lang="en-US" sz="2000" dirty="0">
                <a:latin typeface="Arial" panose="020B0604020202020204" pitchFamily="34" charset="0"/>
              </a:rPr>
              <a:t>We’re focusing on “dynamic testing”, i.e. testing by code execution</a:t>
            </a:r>
          </a:p>
          <a:p>
            <a:pPr marL="344488" indent="-331788">
              <a:lnSpc>
                <a:spcPct val="120000"/>
              </a:lnSpc>
            </a:pPr>
            <a:r>
              <a:rPr lang="en-US" sz="2400" dirty="0">
                <a:latin typeface="Arial" panose="020B0604020202020204" pitchFamily="34" charset="0"/>
              </a:rPr>
              <a:t>Functional testing is testing all the components systematically against requirements or specifications</a:t>
            </a:r>
          </a:p>
          <a:p>
            <a:pPr lvl="1" indent="-319971">
              <a:lnSpc>
                <a:spcPct val="120000"/>
              </a:lnSpc>
            </a:pPr>
            <a:r>
              <a:rPr lang="en-US" sz="2000" dirty="0">
                <a:latin typeface="Arial" panose="020B0604020202020204" pitchFamily="34" charset="0"/>
              </a:rPr>
              <a:t>Common types: unit, integration, system, acceptance, regression, etc.</a:t>
            </a:r>
          </a:p>
          <a:p>
            <a:pPr marL="344488" indent="-331788">
              <a:lnSpc>
                <a:spcPct val="120000"/>
              </a:lnSpc>
            </a:pPr>
            <a:r>
              <a:rPr lang="en-US" sz="2400" dirty="0">
                <a:latin typeface="Arial" panose="020B0604020202020204" pitchFamily="34" charset="0"/>
              </a:rPr>
              <a:t>Non-functional testing tests how the program operates, rather than a specific set of behaviors</a:t>
            </a:r>
          </a:p>
          <a:p>
            <a:pPr lvl="1" indent="-319971">
              <a:lnSpc>
                <a:spcPct val="120000"/>
              </a:lnSpc>
            </a:pPr>
            <a:r>
              <a:rPr lang="en-US" sz="2000" dirty="0">
                <a:latin typeface="Arial" panose="020B0604020202020204" pitchFamily="34" charset="0"/>
              </a:rPr>
              <a:t>Common types: performance, security, usability, etc.</a:t>
            </a:r>
          </a:p>
          <a:p>
            <a:pPr indent="-319971">
              <a:lnSpc>
                <a:spcPct val="120000"/>
              </a:lnSpc>
            </a:pPr>
            <a:endParaRPr lang="en-US" sz="24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Tree>
    <p:extLst>
      <p:ext uri="{BB962C8B-B14F-4D97-AF65-F5344CB8AC3E}">
        <p14:creationId xmlns:p14="http://schemas.microsoft.com/office/powerpoint/2010/main" val="325995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Example types of testing</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1450072"/>
            <a:ext cx="11655564" cy="3634546"/>
          </a:xfrm>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
        <p:nvSpPr>
          <p:cNvPr id="4" name="TextBox 3">
            <a:extLst>
              <a:ext uri="{FF2B5EF4-FFF2-40B4-BE49-F238E27FC236}">
                <a16:creationId xmlns:a16="http://schemas.microsoft.com/office/drawing/2014/main" id="{2E8C1D1A-CA3C-4341-A4D2-710566DB94CE}"/>
              </a:ext>
            </a:extLst>
          </p:cNvPr>
          <p:cNvSpPr txBox="1"/>
          <p:nvPr/>
        </p:nvSpPr>
        <p:spPr>
          <a:xfrm>
            <a:off x="387926" y="5196987"/>
            <a:ext cx="11458087" cy="1181862"/>
          </a:xfrm>
          <a:prstGeom prst="rect">
            <a:avLst/>
          </a:prstGeom>
          <a:noFill/>
        </p:spPr>
        <p:txBody>
          <a:bodyPr wrap="square" lIns="118872" tIns="91440" rIns="118872" bIns="91440" rtlCol="0" anchor="ctr" anchorCtr="0">
            <a:spAutoFit/>
          </a:bodyPr>
          <a:lstStyle/>
          <a:p>
            <a:pPr>
              <a:lnSpc>
                <a:spcPct val="90000"/>
              </a:lnSpc>
            </a:pPr>
            <a:r>
              <a:rPr lang="en-US" sz="1800" i="1" dirty="0">
                <a:latin typeface="Arial" panose="020B0604020202020204" pitchFamily="34" charset="0"/>
              </a:rPr>
              <a:t>Note that this is neither a complete nor prescriptive list of testing types. There are many other types of tests. </a:t>
            </a:r>
            <a:r>
              <a:rPr lang="en-US" i="1" dirty="0">
                <a:latin typeface="Arial" panose="020B0604020202020204" pitchFamily="34" charset="0"/>
              </a:rPr>
              <a:t>S</a:t>
            </a:r>
            <a:r>
              <a:rPr lang="en-US" sz="1800" i="1" dirty="0">
                <a:latin typeface="Arial" panose="020B0604020202020204" pitchFamily="34" charset="0"/>
              </a:rPr>
              <a:t>ometimes it can be beneficial to combine testing strategies, such as testing the interoperability of modules and components at the system level.</a:t>
            </a:r>
          </a:p>
          <a:p>
            <a:pPr algn="l">
              <a:lnSpc>
                <a:spcPct val="90000"/>
              </a:lnSpc>
            </a:pPr>
            <a:endParaRPr lang="en-US" dirty="0"/>
          </a:p>
        </p:txBody>
      </p:sp>
    </p:spTree>
    <p:extLst>
      <p:ext uri="{BB962C8B-B14F-4D97-AF65-F5344CB8AC3E}">
        <p14:creationId xmlns:p14="http://schemas.microsoft.com/office/powerpoint/2010/main" val="3054941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02FAE35-5DEB-5E4E-8DD0-F09B5A67588E}"/>
              </a:ext>
            </a:extLst>
          </p:cNvPr>
          <p:cNvSpPr/>
          <p:nvPr/>
        </p:nvSpPr>
        <p:spPr>
          <a:xfrm>
            <a:off x="7547676" y="6075336"/>
            <a:ext cx="2002286" cy="782664"/>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1280985822"/>
              </p:ext>
            </p:extLst>
          </p:nvPr>
        </p:nvGraphicFramePr>
        <p:xfrm>
          <a:off x="499287" y="1661270"/>
          <a:ext cx="11372473" cy="219964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tc>
                <a:tc>
                  <a:txBody>
                    <a:bodyPr/>
                    <a:lstStyle/>
                    <a:p>
                      <a:pPr algn="ctr"/>
                      <a:r>
                        <a:rPr lang="en-US" dirty="0"/>
                        <a:t>Software engineering</a:t>
                      </a:r>
                    </a:p>
                  </a:txBody>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and stability of a numerical solution in addition to specifications.</a:t>
                      </a:r>
                    </a:p>
                  </a:txBody>
                  <a:tcPr/>
                </a:tc>
                <a:tc>
                  <a:txBody>
                    <a:bodyPr/>
                    <a:lstStyle/>
                    <a:p>
                      <a:r>
                        <a:rPr lang="en-US" dirty="0"/>
                        <a:t>Confirms that the software conforms to its specifications (i.e. requirements.)</a:t>
                      </a:r>
                    </a:p>
                  </a:txBody>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 by comparing against experimental data.</a:t>
                      </a:r>
                    </a:p>
                  </a:txBody>
                  <a:tcPr/>
                </a:tc>
                <a:tc>
                  <a:txBody>
                    <a:bodyPr/>
                    <a:lstStyle/>
                    <a:p>
                      <a:r>
                        <a:rPr lang="en-US" dirty="0"/>
                        <a:t>Confirms that the software actually meets the customer’s needs.</a:t>
                      </a:r>
                    </a:p>
                  </a:txBody>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70954" y="4140077"/>
            <a:ext cx="11270298" cy="21996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Validation is still required however, so an indirect method must be used.</a:t>
            </a:r>
          </a:p>
          <a:p>
            <a:pPr marL="0" indent="0">
              <a:buFont typeface="Arial" charset="0"/>
              <a:buNone/>
            </a:pPr>
            <a:endParaRPr lang="en-US" dirty="0"/>
          </a:p>
          <a:p>
            <a:endParaRPr lang="en-US" dirty="0"/>
          </a:p>
          <a:p>
            <a:pPr lvl="1"/>
            <a:endParaRPr lang="en-US" dirty="0"/>
          </a:p>
        </p:txBody>
      </p:sp>
    </p:spTree>
    <p:extLst>
      <p:ext uri="{BB962C8B-B14F-4D97-AF65-F5344CB8AC3E}">
        <p14:creationId xmlns:p14="http://schemas.microsoft.com/office/powerpoint/2010/main" val="3162092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20442</TotalTime>
  <Words>4753</Words>
  <Application>Microsoft Office PowerPoint</Application>
  <PresentationFormat>Custom</PresentationFormat>
  <Paragraphs>418</Paragraphs>
  <Slides>29</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Arial Black</vt:lpstr>
      <vt:lpstr>Calibri</vt:lpstr>
      <vt:lpstr>Century Gothic</vt:lpstr>
      <vt:lpstr>Menlo</vt:lpstr>
      <vt:lpstr>Monaco</vt:lpstr>
      <vt:lpstr>Presentations (Wide Screen)</vt:lpstr>
      <vt:lpstr>Software Testing: Introduction</vt:lpstr>
      <vt:lpstr>License, Citation and Acknowledgements</vt:lpstr>
      <vt:lpstr>Software Testing - Outline</vt:lpstr>
      <vt:lpstr>Audiences for this presentation</vt:lpstr>
      <vt:lpstr>Testing types and terminology</vt:lpstr>
      <vt:lpstr>Example types of testing</vt:lpstr>
      <vt:lpstr>What about Verification and Validation?</vt:lpstr>
      <vt:lpstr>Testing within the software development lifecycle</vt:lpstr>
      <vt:lpstr>Testing within the software development lifecycle</vt:lpstr>
      <vt:lpstr>Steps for test driven development</vt:lpstr>
      <vt:lpstr>Challenges</vt:lpstr>
      <vt:lpstr>Python Example</vt:lpstr>
      <vt:lpstr>CMake Example</vt:lpstr>
      <vt:lpstr>Going Further</vt:lpstr>
      <vt:lpstr>How do we determine what other tests are needed?</vt:lpstr>
      <vt:lpstr>Checking coverage Example</vt:lpstr>
      <vt:lpstr>Graphical View of Gcov Output and Tutorials for Code Coverage </vt:lpstr>
      <vt:lpstr>Hello Numerical World Example (heat equation)</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304</cp:revision>
  <cp:lastPrinted>2017-11-02T18:35:01Z</cp:lastPrinted>
  <dcterms:created xsi:type="dcterms:W3CDTF">2018-11-06T17:28:56Z</dcterms:created>
  <dcterms:modified xsi:type="dcterms:W3CDTF">2022-04-03T18:29:08Z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